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419" r:id="rId2"/>
    <p:sldId id="421" r:id="rId3"/>
    <p:sldId id="473" r:id="rId4"/>
    <p:sldId id="465" r:id="rId5"/>
    <p:sldId id="423" r:id="rId6"/>
    <p:sldId id="424" r:id="rId7"/>
    <p:sldId id="471" r:id="rId8"/>
    <p:sldId id="472" r:id="rId9"/>
    <p:sldId id="425" r:id="rId10"/>
    <p:sldId id="426" r:id="rId11"/>
    <p:sldId id="427" r:id="rId12"/>
    <p:sldId id="474" r:id="rId13"/>
    <p:sldId id="475" r:id="rId14"/>
    <p:sldId id="476" r:id="rId15"/>
    <p:sldId id="477" r:id="rId16"/>
    <p:sldId id="418" r:id="rId17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6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DD2BF"/>
    <a:srgbClr val="2C4F88"/>
    <a:srgbClr val="05151B"/>
    <a:srgbClr val="13446A"/>
    <a:srgbClr val="000B11"/>
    <a:srgbClr val="000813"/>
    <a:srgbClr val="010114"/>
    <a:srgbClr val="06001A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>
      <p:cViewPr varScale="1">
        <p:scale>
          <a:sx n="148" d="100"/>
          <a:sy n="148" d="100"/>
        </p:scale>
        <p:origin x="642" y="120"/>
      </p:cViewPr>
      <p:guideLst>
        <p:guide orient="horz" pos="1562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5.tmp>
</file>

<file path=ppt/media/image6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6280" y="1143000"/>
            <a:ext cx="548544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773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899100" y="685920"/>
            <a:ext cx="7349400" cy="1928137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45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899100" y="2670767"/>
            <a:ext cx="7349400" cy="1104493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8035" indent="0" algn="ctr">
              <a:buNone/>
              <a:defRPr sz="1200"/>
            </a:lvl7pPr>
            <a:lvl8pPr marL="2400935" indent="0" algn="ctr">
              <a:buNone/>
              <a:defRPr sz="1200"/>
            </a:lvl8pPr>
            <a:lvl9pPr marL="2743835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56300" y="580602"/>
            <a:ext cx="8229600" cy="4112819"/>
          </a:xfrm>
        </p:spPr>
        <p:txBody>
          <a:bodyPr/>
          <a:lstStyle>
            <a:lvl1pPr marL="171450" indent="-17145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514350" indent="-17145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857250" indent="-17145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200150" indent="-17145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1543050" indent="-17145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899100" y="1863326"/>
            <a:ext cx="7349400" cy="76423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45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899100" y="2670767"/>
            <a:ext cx="7349400" cy="353762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18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8779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6300" y="456380"/>
            <a:ext cx="8226900" cy="529293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7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6300" y="1117996"/>
            <a:ext cx="8226900" cy="3570024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35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493100" y="2886805"/>
            <a:ext cx="5826600" cy="575201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33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493100" y="3462006"/>
            <a:ext cx="5826600" cy="650814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35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6300" y="456380"/>
            <a:ext cx="8226900" cy="529293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7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456300" y="1126097"/>
            <a:ext cx="3882600" cy="3561923"/>
          </a:xfrm>
        </p:spPr>
        <p:txBody>
          <a:bodyPr vert="horz" lIns="90000" tIns="46800" rIns="90000" bIns="4680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808700" y="1126097"/>
            <a:ext cx="3882600" cy="3561923"/>
          </a:xfrm>
        </p:spPr>
        <p:txBody>
          <a:bodyPr lIns="90000" tIns="46800" rIns="90000" bIns="46800">
            <a:normAutofit/>
          </a:bodyPr>
          <a:lstStyle>
            <a:lvl1pPr marL="171450" indent="-17145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2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514350" indent="-17145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2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857250" indent="-17145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2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200150" indent="-17145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05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05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6300" y="456380"/>
            <a:ext cx="8226900" cy="529293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7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456300" y="1072088"/>
            <a:ext cx="4006800" cy="28625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56300" y="1390743"/>
            <a:ext cx="4006800" cy="329727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4676813" y="1066483"/>
            <a:ext cx="4006800" cy="28625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4676813" y="1390743"/>
            <a:ext cx="4006800" cy="329727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6300" y="456380"/>
            <a:ext cx="8226900" cy="529293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7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456248" y="1166540"/>
            <a:ext cx="3924776" cy="3456751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4762800" y="1166604"/>
            <a:ext cx="3920400" cy="345660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2021-9-15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7676100" y="685920"/>
            <a:ext cx="783000" cy="377256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1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85800" y="685920"/>
            <a:ext cx="6876900" cy="3772560"/>
          </a:xfrm>
        </p:spPr>
        <p:txBody>
          <a:bodyPr vert="eaVert" lIns="46800" tIns="46800" rIns="46800" bIns="46800"/>
          <a:lstStyle>
            <a:lvl1pPr marL="171450" indent="-17145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514350" indent="-17145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857250" indent="-17145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200150" indent="-17145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1543050" indent="-17145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456300" y="456380"/>
            <a:ext cx="8226900" cy="529293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456300" y="1117996"/>
            <a:ext cx="8226900" cy="3570024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459000" y="4736628"/>
            <a:ext cx="2025000" cy="2376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2021-9-15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3087000" y="4736628"/>
            <a:ext cx="2970000" cy="2376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6658200" y="4736628"/>
            <a:ext cx="2025000" cy="2376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7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3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207770" algn="l"/>
          <a:tab pos="1207770" algn="l"/>
          <a:tab pos="1207770" algn="l"/>
          <a:tab pos="1207770" algn="l"/>
        </a:tabLst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80.xml"/><Relationship Id="rId13" Type="http://schemas.openxmlformats.org/officeDocument/2006/relationships/tags" Target="../tags/tag85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75.xml"/><Relationship Id="rId7" Type="http://schemas.openxmlformats.org/officeDocument/2006/relationships/tags" Target="../tags/tag79.xml"/><Relationship Id="rId12" Type="http://schemas.openxmlformats.org/officeDocument/2006/relationships/tags" Target="../tags/tag84.xml"/><Relationship Id="rId17" Type="http://schemas.openxmlformats.org/officeDocument/2006/relationships/tags" Target="../tags/tag89.xml"/><Relationship Id="rId2" Type="http://schemas.openxmlformats.org/officeDocument/2006/relationships/tags" Target="../tags/tag74.xml"/><Relationship Id="rId16" Type="http://schemas.openxmlformats.org/officeDocument/2006/relationships/tags" Target="../tags/tag88.xml"/><Relationship Id="rId1" Type="http://schemas.openxmlformats.org/officeDocument/2006/relationships/tags" Target="../tags/tag73.xml"/><Relationship Id="rId6" Type="http://schemas.openxmlformats.org/officeDocument/2006/relationships/tags" Target="../tags/tag78.xml"/><Relationship Id="rId11" Type="http://schemas.openxmlformats.org/officeDocument/2006/relationships/tags" Target="../tags/tag83.xml"/><Relationship Id="rId5" Type="http://schemas.openxmlformats.org/officeDocument/2006/relationships/tags" Target="../tags/tag77.xml"/><Relationship Id="rId15" Type="http://schemas.openxmlformats.org/officeDocument/2006/relationships/tags" Target="../tags/tag87.xml"/><Relationship Id="rId10" Type="http://schemas.openxmlformats.org/officeDocument/2006/relationships/tags" Target="../tags/tag82.xml"/><Relationship Id="rId19" Type="http://schemas.openxmlformats.org/officeDocument/2006/relationships/image" Target="../media/image5.tmp"/><Relationship Id="rId4" Type="http://schemas.openxmlformats.org/officeDocument/2006/relationships/tags" Target="../tags/tag76.xml"/><Relationship Id="rId9" Type="http://schemas.openxmlformats.org/officeDocument/2006/relationships/tags" Target="../tags/tag81.xml"/><Relationship Id="rId14" Type="http://schemas.openxmlformats.org/officeDocument/2006/relationships/tags" Target="../tags/tag8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97.xml"/><Relationship Id="rId13" Type="http://schemas.openxmlformats.org/officeDocument/2006/relationships/tags" Target="../tags/tag102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92.xml"/><Relationship Id="rId7" Type="http://schemas.openxmlformats.org/officeDocument/2006/relationships/tags" Target="../tags/tag96.xml"/><Relationship Id="rId12" Type="http://schemas.openxmlformats.org/officeDocument/2006/relationships/tags" Target="../tags/tag101.xml"/><Relationship Id="rId17" Type="http://schemas.openxmlformats.org/officeDocument/2006/relationships/tags" Target="../tags/tag106.xml"/><Relationship Id="rId2" Type="http://schemas.openxmlformats.org/officeDocument/2006/relationships/tags" Target="../tags/tag91.xml"/><Relationship Id="rId16" Type="http://schemas.openxmlformats.org/officeDocument/2006/relationships/tags" Target="../tags/tag105.xml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11" Type="http://schemas.openxmlformats.org/officeDocument/2006/relationships/tags" Target="../tags/tag100.xml"/><Relationship Id="rId5" Type="http://schemas.openxmlformats.org/officeDocument/2006/relationships/tags" Target="../tags/tag94.xml"/><Relationship Id="rId15" Type="http://schemas.openxmlformats.org/officeDocument/2006/relationships/tags" Target="../tags/tag104.xml"/><Relationship Id="rId10" Type="http://schemas.openxmlformats.org/officeDocument/2006/relationships/tags" Target="../tags/tag99.xml"/><Relationship Id="rId19" Type="http://schemas.openxmlformats.org/officeDocument/2006/relationships/image" Target="../media/image5.tmp"/><Relationship Id="rId4" Type="http://schemas.openxmlformats.org/officeDocument/2006/relationships/tags" Target="../tags/tag93.xml"/><Relationship Id="rId9" Type="http://schemas.openxmlformats.org/officeDocument/2006/relationships/tags" Target="../tags/tag98.xml"/><Relationship Id="rId14" Type="http://schemas.openxmlformats.org/officeDocument/2006/relationships/tags" Target="../tags/tag10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14.xml"/><Relationship Id="rId13" Type="http://schemas.openxmlformats.org/officeDocument/2006/relationships/tags" Target="../tags/tag119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109.xml"/><Relationship Id="rId7" Type="http://schemas.openxmlformats.org/officeDocument/2006/relationships/tags" Target="../tags/tag113.xml"/><Relationship Id="rId12" Type="http://schemas.openxmlformats.org/officeDocument/2006/relationships/tags" Target="../tags/tag118.xml"/><Relationship Id="rId17" Type="http://schemas.openxmlformats.org/officeDocument/2006/relationships/tags" Target="../tags/tag123.xml"/><Relationship Id="rId2" Type="http://schemas.openxmlformats.org/officeDocument/2006/relationships/tags" Target="../tags/tag108.xml"/><Relationship Id="rId16" Type="http://schemas.openxmlformats.org/officeDocument/2006/relationships/tags" Target="../tags/tag122.xml"/><Relationship Id="rId1" Type="http://schemas.openxmlformats.org/officeDocument/2006/relationships/tags" Target="../tags/tag107.xml"/><Relationship Id="rId6" Type="http://schemas.openxmlformats.org/officeDocument/2006/relationships/tags" Target="../tags/tag112.xml"/><Relationship Id="rId11" Type="http://schemas.openxmlformats.org/officeDocument/2006/relationships/tags" Target="../tags/tag117.xml"/><Relationship Id="rId5" Type="http://schemas.openxmlformats.org/officeDocument/2006/relationships/tags" Target="../tags/tag111.xml"/><Relationship Id="rId15" Type="http://schemas.openxmlformats.org/officeDocument/2006/relationships/tags" Target="../tags/tag121.xml"/><Relationship Id="rId10" Type="http://schemas.openxmlformats.org/officeDocument/2006/relationships/tags" Target="../tags/tag116.xml"/><Relationship Id="rId19" Type="http://schemas.openxmlformats.org/officeDocument/2006/relationships/image" Target="../media/image5.tmp"/><Relationship Id="rId4" Type="http://schemas.openxmlformats.org/officeDocument/2006/relationships/tags" Target="../tags/tag110.xml"/><Relationship Id="rId9" Type="http://schemas.openxmlformats.org/officeDocument/2006/relationships/tags" Target="../tags/tag115.xml"/><Relationship Id="rId14" Type="http://schemas.openxmlformats.org/officeDocument/2006/relationships/tags" Target="../tags/tag1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4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5.xml"/><Relationship Id="rId6" Type="http://schemas.openxmlformats.org/officeDocument/2006/relationships/image" Target="../media/image12.png"/><Relationship Id="rId5" Type="http://schemas.openxmlformats.org/officeDocument/2006/relationships/image" Target="../media/image6.jp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" y="-951865"/>
            <a:ext cx="9143365" cy="6096000"/>
          </a:xfrm>
          <a:prstGeom prst="rect">
            <a:avLst/>
          </a:prstGeom>
        </p:spPr>
      </p:pic>
      <p:pic>
        <p:nvPicPr>
          <p:cNvPr id="6" name="图片 5" descr="封面色块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605"/>
            <a:ext cx="9144000" cy="5143500"/>
          </a:xfrm>
          <a:prstGeom prst="rect">
            <a:avLst/>
          </a:prstGeom>
        </p:spPr>
      </p:pic>
      <p:sp>
        <p:nvSpPr>
          <p:cNvPr id="10" name="TextBox 7"/>
          <p:cNvSpPr txBox="1"/>
          <p:nvPr/>
        </p:nvSpPr>
        <p:spPr bwMode="auto">
          <a:xfrm>
            <a:off x="1997710" y="1635125"/>
            <a:ext cx="51485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dist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5400" b="1" dirty="0" smtClean="0">
                <a:ln>
                  <a:solidFill>
                    <a:srgbClr val="FFFFFF"/>
                  </a:solidFill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工程技术经济</a:t>
            </a:r>
            <a:endParaRPr lang="zh-CN" altLang="en-US" sz="5400" b="1" dirty="0">
              <a:ln>
                <a:solidFill>
                  <a:srgbClr val="FFFFFF"/>
                </a:solidFill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文本占位符 5"/>
          <p:cNvSpPr txBox="1">
            <a:spLocks/>
          </p:cNvSpPr>
          <p:nvPr/>
        </p:nvSpPr>
        <p:spPr>
          <a:xfrm>
            <a:off x="7146290" y="4637509"/>
            <a:ext cx="1781735" cy="2962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r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177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3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1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indent="0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dist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>
                <a:solidFill>
                  <a:srgbClr val="FFFFFF"/>
                </a:solidFill>
                <a:cs typeface="+mn-ea"/>
                <a:sym typeface="+mn-lt"/>
              </a:rPr>
              <a:t>主讲</a:t>
            </a:r>
            <a:r>
              <a:rPr lang="zh-CN" altLang="en-US" dirty="0" smtClean="0">
                <a:solidFill>
                  <a:srgbClr val="FFFFFF"/>
                </a:solidFill>
                <a:cs typeface="+mn-ea"/>
                <a:sym typeface="+mn-lt"/>
              </a:rPr>
              <a:t>人</a:t>
            </a:r>
            <a:r>
              <a:rPr kumimoji="0" lang="zh-CN" altLang="en-US" sz="15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dirty="0" smtClean="0">
                <a:solidFill>
                  <a:srgbClr val="FFFFFF"/>
                </a:solidFill>
                <a:cs typeface="+mn-ea"/>
                <a:sym typeface="+mn-lt"/>
              </a:rPr>
              <a:t>徐安</a:t>
            </a:r>
            <a:endParaRPr kumimoji="0" lang="en-US" altLang="zh-CN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8" name="图片 7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308721" y="127224"/>
            <a:ext cx="684000" cy="6840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99673" y="469224"/>
            <a:ext cx="4967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1200" b="1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广州大学土木工程学院本科生课程</a:t>
            </a:r>
            <a:endParaRPr lang="zh-CN" altLang="en-US" sz="1200" b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7809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72910" y="140671"/>
            <a:ext cx="684000" cy="684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350533" y="328566"/>
            <a:ext cx="7571844" cy="448636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/>
              <p:cNvSpPr/>
              <p:nvPr/>
            </p:nvSpPr>
            <p:spPr>
              <a:xfrm>
                <a:off x="416770" y="723960"/>
                <a:ext cx="6971694" cy="34278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A</a:t>
                </a:r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称为年金，指发生在某一特定时间序列各计息期末等等额资金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序列</a:t>
                </a:r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等额支付系列现金流量的终值为：</a:t>
                </a:r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𝐹</m:t>
                    </m:r>
                    <m:r>
                      <a:rPr lang="en-US" altLang="zh-CN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𝐴</m:t>
                    </m:r>
                    <m:f>
                      <m:f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sSupPr>
                          <m:e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(1+</m:t>
                            </m:r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𝑖</m:t>
                            </m:r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𝑛</m:t>
                            </m:r>
                          </m:sup>
                        </m:s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−1</m:t>
                        </m:r>
                      </m:num>
                      <m:den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𝑖</m:t>
                        </m:r>
                      </m:den>
                    </m:f>
                    <m:r>
                      <a:rPr lang="en-US" altLang="zh-CN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  </m:t>
                    </m:r>
                  </m:oMath>
                </a14:m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也记为</a:t>
                </a: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(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𝐹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/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𝐴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,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𝑖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,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𝑛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)</m:t>
                    </m:r>
                  </m:oMath>
                </a14:m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例：某投资人若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10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年内每年末存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10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万元，年利率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8%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，问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10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年末本利和为多少？</a:t>
                </a:r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𝐹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𝐴</m:t>
                    </m:r>
                    <m:f>
                      <m:fPr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sSupPr>
                          <m:e>
                            <m: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(1+</m:t>
                            </m:r>
                            <m: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𝑖</m:t>
                            </m:r>
                            <m: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)</m:t>
                            </m:r>
                          </m:e>
                          <m:sup>
                            <m: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𝑛</m:t>
                            </m:r>
                          </m:sup>
                        </m:sSup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−1</m:t>
                        </m:r>
                      </m:num>
                      <m:den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𝑖</m:t>
                        </m:r>
                      </m:den>
                    </m:f>
                    <m:r>
                      <a:rPr lang="en-US" altLang="zh-CN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10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zh-CN" alt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（</m:t>
                            </m:r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1+8</m:t>
                            </m:r>
                            <m: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%</m:t>
                            </m:r>
                            <m:r>
                              <a:rPr lang="zh-CN" alt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）</m:t>
                            </m:r>
                          </m:e>
                          <m:sup>
                            <m:r>
                              <a:rPr lang="en-US" altLang="zh-CN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</m:t>
                            </m:r>
                          </m:sup>
                        </m:s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%</m:t>
                        </m:r>
                      </m:den>
                    </m:f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144.87   </m:t>
                    </m:r>
                    <m:r>
                      <a:rPr lang="zh-CN" alt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万元</m:t>
                    </m:r>
                  </m:oMath>
                </a14:m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2" name="矩形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770" y="723960"/>
                <a:ext cx="6971694" cy="3427861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9419841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72910" y="140671"/>
            <a:ext cx="684000" cy="684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矩形 9"/>
              <p:cNvSpPr/>
              <p:nvPr/>
            </p:nvSpPr>
            <p:spPr>
              <a:xfrm>
                <a:off x="484742" y="360678"/>
                <a:ext cx="7571844" cy="4486366"/>
              </a:xfrm>
              <a:prstGeom prst="rect">
                <a:avLst/>
              </a:prstGeom>
              <a:solidFill>
                <a:schemeClr val="accent1">
                  <a:lumMod val="75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𝑃</m:t>
                      </m:r>
                      <m:r>
                        <a:rPr lang="en-US" altLang="zh-CN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=</m:t>
                      </m:r>
                      <m:r>
                        <a:rPr lang="en-US" altLang="zh-CN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微软雅黑" panose="020B0503020204020204" pitchFamily="34" charset="-122"/>
                        </a:rPr>
                        <m:t>𝐴</m:t>
                      </m:r>
                      <m:f>
                        <m:fPr>
                          <m:ctrlP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(1+</m:t>
                              </m:r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𝑖</m:t>
                              </m:r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altLang="zh-CN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−1</m:t>
                          </m:r>
                        </m:num>
                        <m:den>
                          <m:r>
                            <a:rPr lang="en-US" altLang="zh-CN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微软雅黑" panose="020B0503020204020204" pitchFamily="34" charset="-122"/>
                            </a:rPr>
                            <m:t>𝑖</m:t>
                          </m:r>
                          <m:sSup>
                            <m:sSupPr>
                              <m:ctrlPr>
                                <a:rPr lang="en-US" altLang="zh-CN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</m:ctrlPr>
                            </m:sSupPr>
                            <m:e>
                              <m:r>
                                <a:rPr lang="zh-CN" alt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（</m:t>
                              </m:r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1+</m:t>
                              </m:r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𝑖</m:t>
                              </m:r>
                              <m:r>
                                <a:rPr lang="zh-CN" altLang="en-US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）</m:t>
                              </m:r>
                            </m:e>
                            <m:sup>
                              <m:r>
                                <a:rPr lang="en-US" altLang="zh-CN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微软雅黑" panose="020B0503020204020204" pitchFamily="34" charset="-122"/>
                                </a:rPr>
                                <m:t>𝑛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zh-CN" altLang="en-US" dirty="0">
                  <a:cs typeface="+mn-ea"/>
                  <a:sym typeface="+mn-lt"/>
                </a:endParaRPr>
              </a:p>
            </p:txBody>
          </p:sp>
        </mc:Choice>
        <mc:Fallback xmlns="">
          <p:sp>
            <p:nvSpPr>
              <p:cNvPr id="10" name="矩形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742" y="360678"/>
                <a:ext cx="7571844" cy="4486366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矩形 1"/>
          <p:cNvSpPr/>
          <p:nvPr/>
        </p:nvSpPr>
        <p:spPr>
          <a:xfrm>
            <a:off x="794443" y="736838"/>
            <a:ext cx="697169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变化：已知年金求现值</a:t>
            </a:r>
            <a:endParaRPr lang="zh-CN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4742" y="1509502"/>
            <a:ext cx="7387865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l"/>
            </a:pP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53470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914400" y="635000"/>
            <a:ext cx="7315200" cy="1607344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zh-CN" sz="2800" dirty="0"/>
              <a:t>某人欲将剩余的资金存入银行，存款利率为</a:t>
            </a:r>
            <a:r>
              <a:rPr lang="en-US" altLang="zh-CN" sz="2800" dirty="0"/>
              <a:t>6%</a:t>
            </a:r>
            <a:r>
              <a:rPr lang="zh-CN" altLang="zh-CN" sz="2800" dirty="0"/>
              <a:t>，按复利计。若</a:t>
            </a:r>
            <a:r>
              <a:rPr lang="en-US" altLang="zh-CN" sz="2800" dirty="0"/>
              <a:t>10</a:t>
            </a:r>
            <a:r>
              <a:rPr lang="zh-CN" altLang="zh-CN" sz="2800" dirty="0"/>
              <a:t>年内每年年末存款</a:t>
            </a:r>
            <a:r>
              <a:rPr lang="en-US" altLang="zh-CN" sz="2800" dirty="0"/>
              <a:t>2000</a:t>
            </a:r>
            <a:r>
              <a:rPr lang="zh-CN" altLang="zh-CN" sz="2800" dirty="0"/>
              <a:t>元，第</a:t>
            </a:r>
            <a:r>
              <a:rPr lang="en-US" altLang="zh-CN" sz="2800" dirty="0"/>
              <a:t>10</a:t>
            </a:r>
            <a:r>
              <a:rPr lang="zh-CN" altLang="zh-CN" sz="2800" dirty="0"/>
              <a:t>年年末本利和</a:t>
            </a:r>
            <a:r>
              <a:rPr lang="zh-CN" altLang="zh-CN" sz="2800" dirty="0" smtClean="0"/>
              <a:t>为</a:t>
            </a:r>
            <a:r>
              <a:rPr lang="zh-CN" altLang="en-US" sz="2800" dirty="0" smtClean="0"/>
              <a:t>（  ）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1828800" y="2089547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20000</a:t>
            </a:r>
            <a:r>
              <a:rPr lang="zh-CN" altLang="zh-CN" sz="2800" dirty="0"/>
              <a:t>元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1828800" y="2732484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21200</a:t>
            </a:r>
            <a:r>
              <a:rPr lang="zh-CN" altLang="zh-CN" sz="2800" dirty="0"/>
              <a:t>元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1828800" y="3375422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26362</a:t>
            </a:r>
            <a:r>
              <a:rPr lang="zh-CN" altLang="zh-CN" sz="2800" dirty="0"/>
              <a:t>元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>
            <a:off x="1828800" y="4018359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29943</a:t>
            </a:r>
            <a:r>
              <a:rPr lang="zh-CN" altLang="zh-CN" sz="2800" dirty="0"/>
              <a:t>元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78719" y="2137767"/>
            <a:ext cx="385762" cy="385763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178719" y="2780705"/>
            <a:ext cx="385762" cy="385762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78719" y="3423642"/>
            <a:ext cx="385762" cy="385763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椭圆 12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178719" y="4066580"/>
            <a:ext cx="385762" cy="385762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4" name="圆角矩形 13"/>
          <p:cNvSpPr/>
          <p:nvPr>
            <p:custDataLst>
              <p:tags r:id="rId11"/>
            </p:custDataLst>
          </p:nvPr>
        </p:nvSpPr>
        <p:spPr>
          <a:xfrm>
            <a:off x="6686550" y="4661297"/>
            <a:ext cx="1157288" cy="30861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grpSp>
        <p:nvGrpSpPr>
          <p:cNvPr id="19" name="组合 18"/>
          <p:cNvGrpSpPr/>
          <p:nvPr>
            <p:custDataLst>
              <p:tags r:id="rId12"/>
            </p:custDataLst>
          </p:nvPr>
        </p:nvGrpSpPr>
        <p:grpSpPr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5" name="TitleBackground"/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ColorBlock"/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TypeText"/>
            <p:cNvSpPr txBox="1"/>
            <p:nvPr>
              <p:custDataLst>
                <p:tags r:id="rId16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  <a:endParaRPr lang="zh-CN" altLang="en-US" sz="26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8" name="TipText"/>
            <p:cNvSpPr txBox="1"/>
            <p:nvPr>
              <p:custDataLst>
                <p:tags r:id="rId17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pic>
        <p:nvPicPr>
          <p:cNvPr id="4" name="图片 3"/>
          <p:cNvPicPr>
            <a:picLocks/>
          </p:cNvPicPr>
          <p:nvPr>
            <p:custDataLst>
              <p:tags r:id="rId13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34484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914400" y="635000"/>
            <a:ext cx="7315200" cy="1607344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zh-CN" sz="2800" dirty="0"/>
              <a:t>某人在银行存款，存款利率为</a:t>
            </a:r>
            <a:r>
              <a:rPr lang="en-US" altLang="zh-CN" sz="2800" dirty="0"/>
              <a:t>6%</a:t>
            </a:r>
            <a:r>
              <a:rPr lang="zh-CN" altLang="zh-CN" sz="2800" dirty="0"/>
              <a:t>，按复利计，若想在第</a:t>
            </a:r>
            <a:r>
              <a:rPr lang="en-US" altLang="zh-CN" sz="2800" dirty="0"/>
              <a:t>4</a:t>
            </a:r>
            <a:r>
              <a:rPr lang="zh-CN" altLang="zh-CN" sz="2800" dirty="0"/>
              <a:t>年年末取款</a:t>
            </a:r>
            <a:r>
              <a:rPr lang="en-US" altLang="zh-CN" sz="2800" dirty="0"/>
              <a:t>8750</a:t>
            </a:r>
            <a:r>
              <a:rPr lang="zh-CN" altLang="zh-CN" sz="2800" dirty="0"/>
              <a:t>元，从现在起</a:t>
            </a:r>
            <a:r>
              <a:rPr lang="en-US" altLang="zh-CN" sz="2800" dirty="0"/>
              <a:t>4</a:t>
            </a:r>
            <a:r>
              <a:rPr lang="zh-CN" altLang="zh-CN" sz="2800" dirty="0"/>
              <a:t>年内每年年初应存入</a:t>
            </a:r>
            <a:r>
              <a:rPr lang="zh-CN" altLang="zh-CN" sz="2800" dirty="0" smtClean="0"/>
              <a:t>银行</a:t>
            </a:r>
            <a:r>
              <a:rPr lang="zh-CN" altLang="en-US" sz="2800" dirty="0" smtClean="0"/>
              <a:t>（  ）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828800" y="2089547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1887</a:t>
            </a:r>
            <a:r>
              <a:rPr lang="zh-CN" altLang="zh-CN" sz="2800" dirty="0"/>
              <a:t>元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828800" y="2732484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2000</a:t>
            </a:r>
            <a:r>
              <a:rPr lang="zh-CN" altLang="zh-CN" sz="2800" dirty="0"/>
              <a:t>元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1828800" y="3375422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2188</a:t>
            </a:r>
            <a:r>
              <a:rPr lang="zh-CN" altLang="zh-CN" sz="2800" dirty="0"/>
              <a:t>元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1828800" y="4018359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2525</a:t>
            </a:r>
            <a:r>
              <a:rPr lang="zh-CN" altLang="zh-CN" sz="2800" dirty="0"/>
              <a:t>元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椭圆 7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78719" y="2137767"/>
            <a:ext cx="385762" cy="385763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椭圆 8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178719" y="2780705"/>
            <a:ext cx="385762" cy="385762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78719" y="3423642"/>
            <a:ext cx="385762" cy="385763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178719" y="4066580"/>
            <a:ext cx="385762" cy="385762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11"/>
            </p:custDataLst>
          </p:nvPr>
        </p:nvSpPr>
        <p:spPr>
          <a:xfrm>
            <a:off x="6686550" y="4661297"/>
            <a:ext cx="1157288" cy="30861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grpSp>
        <p:nvGrpSpPr>
          <p:cNvPr id="17" name="组合 16"/>
          <p:cNvGrpSpPr/>
          <p:nvPr>
            <p:custDataLst>
              <p:tags r:id="rId12"/>
            </p:custDataLst>
          </p:nvPr>
        </p:nvGrpSpPr>
        <p:grpSpPr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3" name="TitleBackground"/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6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  <a:endParaRPr lang="zh-CN" altLang="en-US" sz="26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7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/>
          </p:cNvPicPr>
          <p:nvPr>
            <p:custDataLst>
              <p:tags r:id="rId13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98553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914400" y="635000"/>
            <a:ext cx="7315200" cy="1607344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zh-CN" sz="2800" dirty="0"/>
              <a:t>现存款</a:t>
            </a:r>
            <a:r>
              <a:rPr lang="en-US" altLang="zh-CN" sz="2800" dirty="0"/>
              <a:t>1000</a:t>
            </a:r>
            <a:r>
              <a:rPr lang="zh-CN" altLang="zh-CN" sz="2800" dirty="0"/>
              <a:t>元，年利率</a:t>
            </a:r>
            <a:r>
              <a:rPr lang="en-US" altLang="zh-CN" sz="2800" dirty="0"/>
              <a:t>12%</a:t>
            </a:r>
            <a:r>
              <a:rPr lang="zh-CN" altLang="zh-CN" sz="2800" dirty="0"/>
              <a:t>，复利按季计息，第</a:t>
            </a:r>
            <a:r>
              <a:rPr lang="en-US" altLang="zh-CN" sz="2800" dirty="0"/>
              <a:t>2</a:t>
            </a:r>
            <a:r>
              <a:rPr lang="zh-CN" altLang="zh-CN" sz="2800" dirty="0"/>
              <a:t>年年末的本利和</a:t>
            </a:r>
            <a:r>
              <a:rPr lang="zh-CN" altLang="zh-CN" sz="2800" dirty="0" smtClean="0"/>
              <a:t>为</a:t>
            </a:r>
            <a:r>
              <a:rPr lang="zh-CN" altLang="en-US" sz="2800" dirty="0" smtClean="0"/>
              <a:t>（   ）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828800" y="2089547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1240</a:t>
            </a:r>
            <a:r>
              <a:rPr lang="zh-CN" altLang="zh-CN" sz="2800" dirty="0"/>
              <a:t>元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828800" y="2732484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 1254</a:t>
            </a:r>
            <a:r>
              <a:rPr lang="zh-CN" altLang="zh-CN" sz="2800" dirty="0"/>
              <a:t>元 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1828800" y="3375422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1267</a:t>
            </a:r>
            <a:r>
              <a:rPr lang="zh-CN" altLang="zh-CN" sz="2800" dirty="0"/>
              <a:t>元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1828800" y="4018359"/>
            <a:ext cx="6400800" cy="482203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altLang="zh-CN" sz="2800" dirty="0"/>
              <a:t>1305</a:t>
            </a:r>
            <a:r>
              <a:rPr lang="zh-CN" altLang="zh-CN" sz="2800" dirty="0"/>
              <a:t>元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椭圆 7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78719" y="2137767"/>
            <a:ext cx="385762" cy="385763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椭圆 8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178719" y="2780705"/>
            <a:ext cx="385762" cy="385762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78719" y="3423642"/>
            <a:ext cx="385762" cy="385763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178719" y="4066580"/>
            <a:ext cx="385762" cy="385762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11"/>
            </p:custDataLst>
          </p:nvPr>
        </p:nvSpPr>
        <p:spPr>
          <a:xfrm>
            <a:off x="6686550" y="4661297"/>
            <a:ext cx="1157288" cy="30861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grpSp>
        <p:nvGrpSpPr>
          <p:cNvPr id="17" name="组合 16"/>
          <p:cNvGrpSpPr/>
          <p:nvPr>
            <p:custDataLst>
              <p:tags r:id="rId12"/>
            </p:custDataLst>
          </p:nvPr>
        </p:nvGrpSpPr>
        <p:grpSpPr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3" name="TitleBackground"/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6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  <a:endParaRPr lang="zh-CN" altLang="en-US" sz="26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7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pic>
        <p:nvPicPr>
          <p:cNvPr id="2" name="图片 1"/>
          <p:cNvPicPr>
            <a:picLocks/>
          </p:cNvPicPr>
          <p:nvPr>
            <p:custDataLst>
              <p:tags r:id="rId13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96993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72910" y="140671"/>
            <a:ext cx="684000" cy="684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94443" y="736838"/>
            <a:ext cx="772982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讨论：股票的估值模型</a:t>
            </a:r>
            <a:r>
              <a:rPr lang="en-US" altLang="zh-CN" sz="3200" b="1" dirty="0" smtClean="0">
                <a:solidFill>
                  <a:srgbClr val="FFFF00"/>
                </a:solidFill>
              </a:rPr>
              <a:t>-----</a:t>
            </a:r>
          </a:p>
          <a:p>
            <a:pPr algn="just"/>
            <a:r>
              <a:rPr lang="en-US" altLang="zh-CN" sz="3200" b="1" dirty="0">
                <a:solidFill>
                  <a:srgbClr val="FFFF00"/>
                </a:solidFill>
              </a:rPr>
              <a:t> </a:t>
            </a:r>
            <a:r>
              <a:rPr lang="en-US" altLang="zh-CN" sz="3200" b="1" dirty="0" smtClean="0">
                <a:solidFill>
                  <a:srgbClr val="FFFF00"/>
                </a:solidFill>
              </a:rPr>
              <a:t>                    </a:t>
            </a:r>
            <a:r>
              <a:rPr lang="zh-CN" altLang="en-US" sz="3200" b="1" dirty="0" smtClean="0">
                <a:solidFill>
                  <a:srgbClr val="FFFF00"/>
                </a:solidFill>
              </a:rPr>
              <a:t>未来现金流折现</a:t>
            </a:r>
            <a:endParaRPr lang="en-US" altLang="zh-CN" sz="3200" b="1" dirty="0" smtClean="0">
              <a:solidFill>
                <a:srgbClr val="FFFF00"/>
              </a:solidFill>
            </a:endParaRPr>
          </a:p>
          <a:p>
            <a:pPr algn="just"/>
            <a:endParaRPr lang="en-US" altLang="zh-CN" sz="3200" b="1" dirty="0">
              <a:solidFill>
                <a:srgbClr val="FFFF00"/>
              </a:solidFill>
            </a:endParaRPr>
          </a:p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推动股价长周期涨跌的根本动力是什么？</a:t>
            </a:r>
            <a:endParaRPr lang="zh-CN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4742" y="1509502"/>
            <a:ext cx="7387865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Clr>
                <a:srgbClr val="FFFF00"/>
              </a:buClr>
              <a:buFont typeface="Wingdings" panose="05000000000000000000" pitchFamily="2" charset="2"/>
              <a:buChar char="l"/>
            </a:pP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31502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xmlns="" id="{46630FE3-6CA9-4CDA-AC30-272A55A4B17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92" r="17592"/>
          <a:stretch/>
        </p:blipFill>
        <p:spPr>
          <a:xfrm>
            <a:off x="295945" y="510993"/>
            <a:ext cx="8554995" cy="433667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08113" y="1071461"/>
            <a:ext cx="8458199" cy="836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 eaLnBrk="0" hangingPunct="0">
              <a:lnSpc>
                <a:spcPct val="175000"/>
              </a:lnSpc>
              <a:spcBef>
                <a:spcPct val="0"/>
              </a:spcBef>
              <a:buClr>
                <a:srgbClr val="F26200"/>
              </a:buClr>
              <a:defRPr/>
            </a:pPr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感谢聆听！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295" y="2319905"/>
            <a:ext cx="2454088" cy="75125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925969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72910" y="140671"/>
            <a:ext cx="684000" cy="684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945399" y="797572"/>
            <a:ext cx="6797037" cy="3812241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578796" y="1256668"/>
            <a:ext cx="553024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3200" b="1" dirty="0" smtClean="0">
                <a:solidFill>
                  <a:srgbClr val="FFFF00"/>
                </a:solidFill>
              </a:rPr>
              <a:t>01 </a:t>
            </a:r>
            <a:r>
              <a:rPr lang="zh-CN" altLang="en-US" sz="3200" b="1" dirty="0" smtClean="0">
                <a:solidFill>
                  <a:srgbClr val="FFFF00"/>
                </a:solidFill>
              </a:rPr>
              <a:t>资金的时间价值</a:t>
            </a:r>
            <a:endParaRPr lang="en-US" altLang="zh-CN" sz="3200" b="1" dirty="0" smtClean="0">
              <a:solidFill>
                <a:srgbClr val="FFFF00"/>
              </a:solidFill>
            </a:endParaRPr>
          </a:p>
          <a:p>
            <a:pPr algn="just"/>
            <a:endParaRPr lang="en-US" altLang="zh-CN" sz="3200" b="1" dirty="0">
              <a:solidFill>
                <a:srgbClr val="FFFF00"/>
              </a:solidFill>
            </a:endParaRPr>
          </a:p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终值和现值的计算</a:t>
            </a:r>
            <a:endParaRPr lang="en-US" altLang="zh-CN" sz="3200" b="1" dirty="0" smtClean="0">
              <a:solidFill>
                <a:srgbClr val="FFFF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94328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72910" y="140671"/>
            <a:ext cx="684000" cy="684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945399" y="797572"/>
            <a:ext cx="6797037" cy="3812241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9" name="组合 557059"/>
          <p:cNvGrpSpPr>
            <a:grpSpLocks/>
          </p:cNvGrpSpPr>
          <p:nvPr/>
        </p:nvGrpSpPr>
        <p:grpSpPr bwMode="auto">
          <a:xfrm>
            <a:off x="1586533" y="920221"/>
            <a:ext cx="6372225" cy="3708400"/>
            <a:chOff x="975" y="1752"/>
            <a:chExt cx="3651" cy="1867"/>
          </a:xfrm>
        </p:grpSpPr>
        <p:grpSp>
          <p:nvGrpSpPr>
            <p:cNvPr id="14" name="组合 557060"/>
            <p:cNvGrpSpPr>
              <a:grpSpLocks/>
            </p:cNvGrpSpPr>
            <p:nvPr/>
          </p:nvGrpSpPr>
          <p:grpSpPr bwMode="auto">
            <a:xfrm>
              <a:off x="1247" y="1752"/>
              <a:ext cx="2840" cy="1085"/>
              <a:chOff x="0" y="-1"/>
              <a:chExt cx="19446" cy="20001"/>
            </a:xfrm>
          </p:grpSpPr>
          <p:sp>
            <p:nvSpPr>
              <p:cNvPr id="21" name="直接连接符 557061"/>
              <p:cNvSpPr>
                <a:spLocks noChangeShapeType="1"/>
              </p:cNvSpPr>
              <p:nvPr/>
            </p:nvSpPr>
            <p:spPr bwMode="auto">
              <a:xfrm>
                <a:off x="0" y="12004"/>
                <a:ext cx="6" cy="7996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none" w="sm" len="sm"/>
                <a:tailEnd type="triangl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直接连接符 557062"/>
              <p:cNvSpPr>
                <a:spLocks noChangeShapeType="1"/>
              </p:cNvSpPr>
              <p:nvPr/>
            </p:nvSpPr>
            <p:spPr bwMode="auto">
              <a:xfrm flipV="1">
                <a:off x="19440" y="-1"/>
                <a:ext cx="6" cy="1200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 type="none" w="sm" len="sm"/>
                <a:tailEnd type="triangl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直接连接符 557063"/>
              <p:cNvSpPr>
                <a:spLocks noChangeShapeType="1"/>
              </p:cNvSpPr>
              <p:nvPr/>
            </p:nvSpPr>
            <p:spPr bwMode="auto">
              <a:xfrm>
                <a:off x="0" y="12004"/>
                <a:ext cx="19446" cy="11"/>
              </a:xfrm>
              <a:prstGeom prst="line">
                <a:avLst/>
              </a:prstGeom>
              <a:noFill/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" name="文本框 557064"/>
            <p:cNvSpPr txBox="1">
              <a:spLocks noChangeArrowheads="1"/>
            </p:cNvSpPr>
            <p:nvPr/>
          </p:nvSpPr>
          <p:spPr bwMode="auto">
            <a:xfrm>
              <a:off x="975" y="3294"/>
              <a:ext cx="3470" cy="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b="1" dirty="0">
                  <a:solidFill>
                    <a:srgbClr val="92D050"/>
                  </a:solidFill>
                  <a:ea typeface="楷体_GB2312" pitchFamily="49" charset="-122"/>
                </a:rPr>
                <a:t>                 </a:t>
              </a:r>
              <a:r>
                <a:rPr lang="zh-CN" altLang="en-US" sz="2000" b="1" dirty="0">
                  <a:solidFill>
                    <a:srgbClr val="92D050"/>
                  </a:solidFill>
                  <a:ea typeface="楷体_GB2312" pitchFamily="49" charset="-122"/>
                </a:rPr>
                <a:t>一次支付现金流量图</a:t>
              </a: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2000" dirty="0"/>
            </a:p>
          </p:txBody>
        </p:sp>
        <p:sp>
          <p:nvSpPr>
            <p:cNvPr id="16" name="文本框 557065"/>
            <p:cNvSpPr txBox="1">
              <a:spLocks noChangeArrowheads="1"/>
            </p:cNvSpPr>
            <p:nvPr/>
          </p:nvSpPr>
          <p:spPr bwMode="auto">
            <a:xfrm>
              <a:off x="4087" y="1753"/>
              <a:ext cx="474" cy="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i="1">
                  <a:latin typeface="Times New Roman" panose="02020603050405020304" pitchFamily="18" charset="0"/>
                </a:rPr>
                <a:t>F</a:t>
              </a:r>
            </a:p>
          </p:txBody>
        </p:sp>
        <p:sp>
          <p:nvSpPr>
            <p:cNvPr id="17" name="文本框 557066"/>
            <p:cNvSpPr txBox="1">
              <a:spLocks noChangeArrowheads="1"/>
            </p:cNvSpPr>
            <p:nvPr/>
          </p:nvSpPr>
          <p:spPr bwMode="auto">
            <a:xfrm>
              <a:off x="1248" y="2620"/>
              <a:ext cx="473" cy="3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2000"/>
            </a:p>
          </p:txBody>
        </p:sp>
        <p:sp>
          <p:nvSpPr>
            <p:cNvPr id="18" name="文本框 557067"/>
            <p:cNvSpPr txBox="1">
              <a:spLocks noChangeArrowheads="1"/>
            </p:cNvSpPr>
            <p:nvPr/>
          </p:nvSpPr>
          <p:spPr bwMode="auto">
            <a:xfrm>
              <a:off x="1156" y="2403"/>
              <a:ext cx="3470" cy="2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latin typeface="Times New Roman" panose="02020603050405020304" pitchFamily="18" charset="0"/>
                </a:rPr>
                <a:t> 0      1       2       3       4       5       6      </a:t>
              </a:r>
              <a:r>
                <a:rPr lang="en-US" altLang="zh-CN" sz="2000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  </a:t>
              </a:r>
              <a:r>
                <a:rPr lang="en-US" altLang="zh-CN" sz="2000" dirty="0">
                  <a:latin typeface="Times New Roman" panose="02020603050405020304" pitchFamily="18" charset="0"/>
                </a:rPr>
                <a:t>       </a:t>
              </a:r>
              <a:r>
                <a:rPr lang="en-US" altLang="zh-CN" sz="2000" i="1" dirty="0">
                  <a:latin typeface="Times New Roman" panose="02020603050405020304" pitchFamily="18" charset="0"/>
                </a:rPr>
                <a:t>n</a:t>
              </a:r>
            </a:p>
          </p:txBody>
        </p:sp>
        <p:sp>
          <p:nvSpPr>
            <p:cNvPr id="19" name="文本框 557068"/>
            <p:cNvSpPr txBox="1">
              <a:spLocks noChangeArrowheads="1"/>
            </p:cNvSpPr>
            <p:nvPr/>
          </p:nvSpPr>
          <p:spPr bwMode="auto">
            <a:xfrm>
              <a:off x="2352" y="2187"/>
              <a:ext cx="473" cy="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b="1" i="1">
                  <a:latin typeface="Times New Roman" panose="02020603050405020304" pitchFamily="18" charset="0"/>
                </a:rPr>
                <a:t>i</a:t>
              </a:r>
              <a:endParaRPr lang="en-US" altLang="zh-CN" sz="2000" b="1" i="1"/>
            </a:p>
          </p:txBody>
        </p:sp>
        <p:sp>
          <p:nvSpPr>
            <p:cNvPr id="20" name="文本框 557069"/>
            <p:cNvSpPr txBox="1">
              <a:spLocks noChangeArrowheads="1"/>
            </p:cNvSpPr>
            <p:nvPr/>
          </p:nvSpPr>
          <p:spPr bwMode="auto">
            <a:xfrm>
              <a:off x="1292" y="2840"/>
              <a:ext cx="227" cy="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i="1">
                  <a:latin typeface="Times New Roman" panose="02020603050405020304" pitchFamily="18" charset="0"/>
                </a:rPr>
                <a:t>P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6105649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72910" y="140671"/>
            <a:ext cx="684000" cy="684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945399" y="797572"/>
            <a:ext cx="6797037" cy="3812241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208451" y="888442"/>
            <a:ext cx="6297768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zh-CN" sz="3200" b="1" dirty="0" smtClean="0">
                <a:solidFill>
                  <a:srgbClr val="FFFF00"/>
                </a:solidFill>
              </a:rPr>
              <a:t>Case 1 </a:t>
            </a:r>
            <a:r>
              <a:rPr lang="zh-CN" altLang="en-US" sz="3200" b="1" dirty="0" smtClean="0">
                <a:solidFill>
                  <a:srgbClr val="FFFF00"/>
                </a:solidFill>
              </a:rPr>
              <a:t>一次性支付现金流量</a:t>
            </a:r>
            <a:r>
              <a:rPr lang="zh-CN" altLang="en-US" sz="3200" b="1" dirty="0" smtClean="0">
                <a:solidFill>
                  <a:srgbClr val="FF0000"/>
                </a:solidFill>
              </a:rPr>
              <a:t>终值</a:t>
            </a:r>
            <a:r>
              <a:rPr lang="zh-CN" altLang="en-US" sz="3200" b="1" dirty="0" smtClean="0">
                <a:solidFill>
                  <a:srgbClr val="FFFF00"/>
                </a:solidFill>
              </a:rPr>
              <a:t>和</a:t>
            </a:r>
            <a:r>
              <a:rPr lang="zh-CN" altLang="en-US" sz="3200" b="1" dirty="0" smtClean="0">
                <a:solidFill>
                  <a:srgbClr val="92D050"/>
                </a:solidFill>
              </a:rPr>
              <a:t>现值</a:t>
            </a:r>
            <a:r>
              <a:rPr lang="zh-CN" altLang="en-US" sz="3200" b="1" dirty="0" smtClean="0">
                <a:solidFill>
                  <a:srgbClr val="FFFF00"/>
                </a:solidFill>
              </a:rPr>
              <a:t>的计算</a:t>
            </a:r>
            <a:endParaRPr lang="en-US" altLang="zh-CN" sz="3200" b="1" dirty="0" smtClean="0">
              <a:solidFill>
                <a:srgbClr val="FFFF00"/>
              </a:solidFill>
            </a:endParaRPr>
          </a:p>
          <a:p>
            <a:pPr algn="just"/>
            <a:endParaRPr lang="en-US" altLang="zh-CN" sz="3200" b="1" dirty="0">
              <a:solidFill>
                <a:srgbClr val="FFFF00"/>
              </a:solidFill>
            </a:endParaRPr>
          </a:p>
          <a:p>
            <a:pPr algn="just"/>
            <a:endParaRPr lang="zh-CN" altLang="en-US" sz="32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矩形 8"/>
              <p:cNvSpPr/>
              <p:nvPr/>
            </p:nvSpPr>
            <p:spPr>
              <a:xfrm>
                <a:off x="945399" y="2054327"/>
                <a:ext cx="6574665" cy="26294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一次性支付：又称整存整付，即无论资金的流入还是流出，分别在各时间点上只发生一次。</a:t>
                </a:r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假设有一项资金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，计算期利率 </a:t>
                </a:r>
                <a:r>
                  <a:rPr lang="en-US" altLang="zh-CN" dirty="0" err="1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，按复利计算，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期以后的本利和 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为多少？</a:t>
                </a:r>
                <a:r>
                  <a:rPr lang="zh-CN" altLang="en-US" dirty="0" smtClean="0">
                    <a:solidFill>
                      <a:srgbClr val="92D05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（终值计算）</a:t>
                </a:r>
                <a:endParaRPr lang="en-US" altLang="zh-CN" dirty="0" smtClean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𝐹</m:t>
                    </m:r>
                    <m:r>
                      <a:rPr lang="en-US" altLang="zh-CN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𝑃</m:t>
                    </m:r>
                    <m:sSup>
                      <m:sSupPr>
                        <m:ctrlPr>
                          <a:rPr lang="en-US" altLang="zh-CN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（</m:t>
                        </m:r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+</m:t>
                        </m:r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𝑖</m:t>
                        </m:r>
                        <m:r>
                          <a:rPr lang="zh-CN" altLang="en-US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）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𝑛</m:t>
                        </m:r>
                      </m:sup>
                    </m:sSup>
                  </m:oMath>
                </a14:m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（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1+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𝑖</m:t>
                        </m:r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）</m:t>
                        </m:r>
                      </m:e>
                      <m:sup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𝑛</m:t>
                        </m:r>
                      </m:sup>
                    </m:sSup>
                    <m:r>
                      <a:rPr lang="zh-CN" alt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称为</m:t>
                    </m:r>
                  </m:oMath>
                </a14:m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中值支付系数，用</a:t>
                </a: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(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𝐹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/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𝑃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,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𝑖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,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𝑛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)</m:t>
                    </m:r>
                  </m:oMath>
                </a14:m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399" y="2054327"/>
                <a:ext cx="6574665" cy="2629438"/>
              </a:xfrm>
              <a:prstGeom prst="rect">
                <a:avLst/>
              </a:prstGeom>
              <a:blipFill rotWithShape="0">
                <a:blip r:embed="rId6"/>
                <a:stretch>
                  <a:fillRect b="-6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1160192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72910" y="140671"/>
            <a:ext cx="684000" cy="684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84743" y="379996"/>
            <a:ext cx="7571844" cy="448636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/>
              <p:cNvSpPr/>
              <p:nvPr/>
            </p:nvSpPr>
            <p:spPr>
              <a:xfrm>
                <a:off x="484743" y="1715564"/>
                <a:ext cx="7387865" cy="130574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例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某公司借款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1000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万元，年利率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10%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，按复利计算，请问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年末连本带利需一次性偿还多少？</a:t>
                </a:r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𝐹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𝑃</m:t>
                    </m:r>
                    <m:sSup>
                      <m:sSupPr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（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1+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𝑖</m:t>
                        </m:r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）</m:t>
                        </m:r>
                      </m:e>
                      <m:sup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𝑛</m:t>
                        </m:r>
                      </m:sup>
                    </m:sSup>
                    <m:r>
                      <a:rPr lang="en-US" altLang="zh-CN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1000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（</m:t>
                        </m:r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1+10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%</m:t>
                        </m:r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）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=1610.51</m:t>
                    </m:r>
                    <m:r>
                      <a:rPr lang="zh-CN" alt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万元</m:t>
                    </m:r>
                  </m:oMath>
                </a14:m>
                <a:endPara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3" name="矩形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4743" y="1715564"/>
                <a:ext cx="7387865" cy="1305742"/>
              </a:xfrm>
              <a:prstGeom prst="rect">
                <a:avLst/>
              </a:prstGeom>
              <a:blipFill rotWithShape="0">
                <a:blip r:embed="rId6"/>
                <a:stretch>
                  <a:fillRect r="-83" b="-465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矩形 13"/>
          <p:cNvSpPr/>
          <p:nvPr/>
        </p:nvSpPr>
        <p:spPr>
          <a:xfrm>
            <a:off x="1208451" y="888442"/>
            <a:ext cx="629776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现值</a:t>
            </a:r>
            <a:r>
              <a:rPr lang="en-US" altLang="zh-CN" sz="3200" b="1" dirty="0">
                <a:solidFill>
                  <a:srgbClr val="FFFF00"/>
                </a:solidFill>
              </a:rPr>
              <a:t> </a:t>
            </a:r>
            <a:r>
              <a:rPr lang="en-US" altLang="zh-CN" sz="3200" b="1" dirty="0" smtClean="0">
                <a:solidFill>
                  <a:srgbClr val="FFFF00"/>
                </a:solidFill>
              </a:rPr>
              <a:t>       </a:t>
            </a:r>
            <a:r>
              <a:rPr lang="zh-CN" altLang="en-US" sz="3200" b="1" dirty="0" smtClean="0">
                <a:solidFill>
                  <a:srgbClr val="FFFF00"/>
                </a:solidFill>
              </a:rPr>
              <a:t>终值</a:t>
            </a:r>
            <a:endParaRPr lang="en-US" altLang="zh-CN" sz="3200" b="1" dirty="0">
              <a:solidFill>
                <a:srgbClr val="FFFF00"/>
              </a:solidFill>
            </a:endParaRPr>
          </a:p>
          <a:p>
            <a:pPr algn="just"/>
            <a:endParaRPr lang="zh-CN" altLang="en-US" sz="3200" b="1" dirty="0">
              <a:solidFill>
                <a:srgbClr val="FFFF00"/>
              </a:solidFill>
            </a:endParaRPr>
          </a:p>
        </p:txBody>
      </p:sp>
      <p:cxnSp>
        <p:nvCxnSpPr>
          <p:cNvPr id="5" name="直接箭头连接符 4"/>
          <p:cNvCxnSpPr/>
          <p:nvPr/>
        </p:nvCxnSpPr>
        <p:spPr>
          <a:xfrm>
            <a:off x="2240924" y="1171977"/>
            <a:ext cx="6503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4222155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72910" y="140671"/>
            <a:ext cx="684000" cy="684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84743" y="379996"/>
            <a:ext cx="7571844" cy="448636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94443" y="736838"/>
            <a:ext cx="697169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终值         现值</a:t>
            </a:r>
            <a:endParaRPr lang="en-US" altLang="zh-CN" sz="3200" b="1" dirty="0" smtClean="0">
              <a:solidFill>
                <a:srgbClr val="FFFF00"/>
              </a:solidFill>
            </a:endParaRPr>
          </a:p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 </a:t>
            </a:r>
            <a:endParaRPr lang="zh-CN" altLang="en-US" sz="3200" b="1" dirty="0">
              <a:solidFill>
                <a:srgbClr val="FFFF00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828800" y="1030309"/>
            <a:ext cx="6503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 14"/>
              <p:cNvSpPr/>
              <p:nvPr/>
            </p:nvSpPr>
            <p:spPr>
              <a:xfrm>
                <a:off x="642746" y="1461899"/>
                <a:ext cx="6574665" cy="24952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dirty="0" smtClean="0">
                    <a:solidFill>
                      <a:srgbClr val="92D05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（现值计算）已知</a:t>
                </a:r>
                <a:r>
                  <a:rPr lang="en-US" altLang="zh-CN" dirty="0" smtClean="0">
                    <a:solidFill>
                      <a:srgbClr val="92D05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F</a:t>
                </a:r>
                <a:r>
                  <a:rPr lang="zh-CN" altLang="en-US" dirty="0" smtClean="0">
                    <a:solidFill>
                      <a:srgbClr val="92D05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，求</a:t>
                </a:r>
                <a:r>
                  <a:rPr lang="en-US" altLang="zh-CN" dirty="0" smtClean="0">
                    <a:solidFill>
                      <a:srgbClr val="92D05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</a:t>
                </a: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14:m>
                  <m:oMath xmlns:m="http://schemas.openxmlformats.org/officeDocument/2006/math"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𝑃</m:t>
                    </m:r>
                    <m:r>
                      <a:rPr lang="en-US" altLang="zh-CN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𝐹</m:t>
                    </m:r>
                    <m:f>
                      <m:f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sSupPr>
                          <m:e>
                            <m:r>
                              <a:rPr lang="zh-CN" alt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（</m:t>
                            </m:r>
                            <m: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1+</m:t>
                            </m:r>
                            <m: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𝑖</m:t>
                            </m:r>
                            <m:r>
                              <a:rPr lang="zh-CN" alt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）</m:t>
                            </m:r>
                          </m:e>
                          <m:sup>
                            <m: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𝑛</m:t>
                            </m:r>
                          </m:sup>
                        </m:sSup>
                      </m:den>
                    </m:f>
                  </m:oMath>
                </a14:m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sSupPr>
                      <m:e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（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1+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𝑖</m:t>
                        </m:r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）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−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称为一次性支付现值系数。用符号</a:t>
                </a: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(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𝑃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/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𝐹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,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𝑖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,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𝑛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)</m:t>
                    </m:r>
                  </m:oMath>
                </a14:m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表示，也可以称之为折现系数或贴现系数。</a:t>
                </a:r>
                <a:endPara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5" name="矩形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746" y="1461899"/>
                <a:ext cx="6574665" cy="2495235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4962954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72910" y="140671"/>
            <a:ext cx="684000" cy="684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84743" y="379996"/>
            <a:ext cx="7571844" cy="448636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94443" y="736838"/>
            <a:ext cx="697169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终值         现值</a:t>
            </a:r>
            <a:endParaRPr lang="en-US" altLang="zh-CN" sz="3200" b="1" dirty="0" smtClean="0">
              <a:solidFill>
                <a:srgbClr val="FFFF00"/>
              </a:solidFill>
            </a:endParaRPr>
          </a:p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 </a:t>
            </a:r>
            <a:endParaRPr lang="zh-CN" altLang="en-US" sz="3200" b="1" dirty="0">
              <a:solidFill>
                <a:srgbClr val="FFFF00"/>
              </a:solidFill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>
            <a:off x="1828800" y="1030309"/>
            <a:ext cx="6503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 14"/>
              <p:cNvSpPr/>
              <p:nvPr/>
            </p:nvSpPr>
            <p:spPr>
              <a:xfrm>
                <a:off x="642746" y="1461899"/>
                <a:ext cx="6574665" cy="33041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例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某公司希望所投资项目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年末有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1000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万现金，年复利率 </a:t>
                </a:r>
                <a:r>
                  <a:rPr lang="en-US" altLang="zh-CN" dirty="0" err="1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</a:t>
                </a: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=10%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，请问现在一次性需投入多少？</a:t>
                </a:r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𝑃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𝐹</m:t>
                    </m:r>
                    <m:f>
                      <m:fPr>
                        <m:ctrlP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</m:ctrlPr>
                      </m:fPr>
                      <m:num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</m:ctrlPr>
                          </m:sSupPr>
                          <m:e>
                            <m:r>
                              <a:rPr lang="zh-CN" alt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（</m:t>
                            </m:r>
                            <m: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1+</m:t>
                            </m:r>
                            <m: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𝑖</m:t>
                            </m:r>
                            <m:r>
                              <a:rPr lang="zh-CN" alt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）</m:t>
                            </m:r>
                          </m:e>
                          <m:sup>
                            <m:r>
                              <a:rPr lang="en-US" altLang="zh-CN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微软雅黑" panose="020B0503020204020204" pitchFamily="34" charset="-122"/>
                              </a:rPr>
                              <m:t>𝑛</m:t>
                            </m:r>
                          </m:sup>
                        </m:sSup>
                      </m:den>
                    </m:f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=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1000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（</m:t>
                        </m:r>
                        <m:r>
                          <a:rPr lang="en-US" altLang="zh-CN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1+10%</m:t>
                        </m:r>
                        <m:r>
                          <a:rPr lang="zh-CN" alt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）</m:t>
                        </m:r>
                      </m:e>
                      <m:sup>
                        <m:r>
                          <a:rPr lang="en-US" altLang="zh-CN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−5</m:t>
                        </m:r>
                      </m:sup>
                    </m:sSup>
                    <m:r>
                      <a:rPr lang="en-US" altLang="zh-CN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altLang="zh-CN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620.9</m:t>
                    </m:r>
                  </m:oMath>
                </a14:m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万元</a:t>
                </a:r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endPara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在工程经济评价中，常常把各时间点发生的现金流折算为现值，并按照现值大小的代数和作出决策。</a:t>
                </a:r>
                <a:endPara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5" name="矩形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746" y="1461899"/>
                <a:ext cx="6574665" cy="3304174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8346522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72910" y="140671"/>
            <a:ext cx="684000" cy="684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484743" y="379996"/>
            <a:ext cx="7571844" cy="448636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94443" y="736838"/>
            <a:ext cx="697169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现值</a:t>
            </a:r>
            <a:endParaRPr lang="en-US" altLang="zh-CN" sz="3200" b="1" dirty="0" smtClean="0">
              <a:solidFill>
                <a:srgbClr val="FFFF00"/>
              </a:solidFill>
            </a:endParaRPr>
          </a:p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 </a:t>
            </a:r>
            <a:endParaRPr lang="zh-CN" altLang="en-US" sz="3200" b="1" dirty="0">
              <a:solidFill>
                <a:srgbClr val="FFFF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矩形 14"/>
              <p:cNvSpPr/>
              <p:nvPr/>
            </p:nvSpPr>
            <p:spPr>
              <a:xfrm>
                <a:off x="642746" y="1461899"/>
                <a:ext cx="6574665" cy="175714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、正确</a:t>
                </a:r>
                <a14:m>
                  <m:oMath xmlns:m="http://schemas.openxmlformats.org/officeDocument/2006/math">
                    <m:r>
                      <a:rPr lang="zh-CN" altLang="en-US" i="1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选择</m:t>
                    </m:r>
                    <m:r>
                      <a:rPr lang="zh-CN" alt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</a:rPr>
                      <m:t>折现率</m:t>
                    </m:r>
                  </m:oMath>
                </a14:m>
                <a:endPara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、注意现金流分布情况。同样的金额，收益越早越好，投资越晚越好。</a:t>
                </a:r>
                <a:endPara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742950" lvl="1" indent="-285750">
                  <a:lnSpc>
                    <a:spcPct val="150000"/>
                  </a:lnSpc>
                  <a:buClr>
                    <a:srgbClr val="FFFF00"/>
                  </a:buClr>
                  <a:buFont typeface="Wingdings" panose="05000000000000000000" pitchFamily="2" charset="2"/>
                  <a:buChar char="l"/>
                </a:pPr>
                <a:endPara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mc:Choice>
        <mc:Fallback xmlns="">
          <p:sp>
            <p:nvSpPr>
              <p:cNvPr id="15" name="矩形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2746" y="1461899"/>
                <a:ext cx="6574665" cy="1757148"/>
              </a:xfrm>
              <a:prstGeom prst="rect">
                <a:avLst/>
              </a:prstGeom>
              <a:blipFill rotWithShape="0">
                <a:blip r:embed="rId6"/>
                <a:stretch>
                  <a:fillRect r="-6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327968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0" y="-18808"/>
            <a:ext cx="9173232" cy="5181115"/>
            <a:chOff x="0" y="-18808"/>
            <a:chExt cx="9173232" cy="518111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40587" cy="5143500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0587" y="-18808"/>
              <a:ext cx="432645" cy="5181115"/>
            </a:xfrm>
            <a:prstGeom prst="rect">
              <a:avLst/>
            </a:prstGeom>
          </p:spPr>
        </p:pic>
      </p:grpSp>
      <p:sp>
        <p:nvSpPr>
          <p:cNvPr id="6" name="矩形 5"/>
          <p:cNvSpPr/>
          <p:nvPr/>
        </p:nvSpPr>
        <p:spPr>
          <a:xfrm>
            <a:off x="0" y="1270"/>
            <a:ext cx="9224682" cy="5142865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  <a:alpha val="37000"/>
                </a:schemeClr>
              </a:gs>
              <a:gs pos="88000">
                <a:srgbClr val="000B11">
                  <a:alpha val="83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E:\大学\动网\图片素材\u=3052342896,168739604&amp;fm=27&amp;gp=0.pngu=3052342896,168739604&amp;fm=27&amp;gp=0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272910" y="140671"/>
            <a:ext cx="684000" cy="684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522038" y="550577"/>
            <a:ext cx="7571844" cy="4486366"/>
          </a:xfrm>
          <a:prstGeom prst="rect">
            <a:avLst/>
          </a:pr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94443" y="736838"/>
            <a:ext cx="697169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3200" b="1" dirty="0" smtClean="0">
                <a:solidFill>
                  <a:srgbClr val="FFFF00"/>
                </a:solidFill>
              </a:rPr>
              <a:t>等额支付系列现金流量的终值和现值</a:t>
            </a:r>
            <a:endParaRPr lang="zh-CN" altLang="en-US" sz="3200" b="1" dirty="0">
              <a:solidFill>
                <a:srgbClr val="FFFF00"/>
              </a:solidFill>
            </a:endParaRPr>
          </a:p>
        </p:txBody>
      </p:sp>
      <p:grpSp>
        <p:nvGrpSpPr>
          <p:cNvPr id="14" name="组合 215042"/>
          <p:cNvGrpSpPr>
            <a:grpSpLocks/>
          </p:cNvGrpSpPr>
          <p:nvPr/>
        </p:nvGrpSpPr>
        <p:grpSpPr bwMode="auto">
          <a:xfrm>
            <a:off x="1403350" y="1520825"/>
            <a:ext cx="6013450" cy="3442033"/>
            <a:chOff x="1179" y="913"/>
            <a:chExt cx="2915" cy="1617"/>
          </a:xfrm>
        </p:grpSpPr>
        <p:sp>
          <p:nvSpPr>
            <p:cNvPr id="15" name="直接连接符 215043"/>
            <p:cNvSpPr>
              <a:spLocks noChangeShapeType="1"/>
            </p:cNvSpPr>
            <p:nvPr/>
          </p:nvSpPr>
          <p:spPr bwMode="auto">
            <a:xfrm>
              <a:off x="1589" y="1772"/>
              <a:ext cx="0" cy="47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直接连接符 215044"/>
            <p:cNvSpPr>
              <a:spLocks noChangeShapeType="1"/>
            </p:cNvSpPr>
            <p:nvPr/>
          </p:nvSpPr>
          <p:spPr bwMode="auto">
            <a:xfrm>
              <a:off x="1902" y="1772"/>
              <a:ext cx="0" cy="47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直接连接符 215045"/>
            <p:cNvSpPr>
              <a:spLocks noChangeShapeType="1"/>
            </p:cNvSpPr>
            <p:nvPr/>
          </p:nvSpPr>
          <p:spPr bwMode="auto">
            <a:xfrm>
              <a:off x="2215" y="1772"/>
              <a:ext cx="0" cy="47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" name="直接连接符 215046"/>
            <p:cNvSpPr>
              <a:spLocks noChangeShapeType="1"/>
            </p:cNvSpPr>
            <p:nvPr/>
          </p:nvSpPr>
          <p:spPr bwMode="auto">
            <a:xfrm>
              <a:off x="2528" y="1772"/>
              <a:ext cx="0" cy="47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直接连接符 215047"/>
            <p:cNvSpPr>
              <a:spLocks noChangeShapeType="1"/>
            </p:cNvSpPr>
            <p:nvPr/>
          </p:nvSpPr>
          <p:spPr bwMode="auto">
            <a:xfrm>
              <a:off x="3628" y="1774"/>
              <a:ext cx="1" cy="47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直接连接符 215048"/>
            <p:cNvSpPr>
              <a:spLocks noChangeShapeType="1"/>
            </p:cNvSpPr>
            <p:nvPr/>
          </p:nvSpPr>
          <p:spPr bwMode="auto">
            <a:xfrm flipV="1">
              <a:off x="3628" y="1026"/>
              <a:ext cx="1" cy="74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none" w="sm" len="sm"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直接连接符 215049"/>
            <p:cNvSpPr>
              <a:spLocks noChangeShapeType="1"/>
            </p:cNvSpPr>
            <p:nvPr/>
          </p:nvSpPr>
          <p:spPr bwMode="auto">
            <a:xfrm>
              <a:off x="1354" y="1772"/>
              <a:ext cx="227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文本框 215050"/>
            <p:cNvSpPr txBox="1">
              <a:spLocks noChangeArrowheads="1"/>
            </p:cNvSpPr>
            <p:nvPr/>
          </p:nvSpPr>
          <p:spPr bwMode="auto">
            <a:xfrm>
              <a:off x="3742" y="913"/>
              <a:ext cx="352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600">
                  <a:latin typeface="Times New Roman" panose="02020603050405020304" pitchFamily="18" charset="0"/>
                </a:rPr>
                <a:t>F</a:t>
              </a:r>
              <a:endParaRPr lang="en-US" altLang="zh-CN" sz="1600"/>
            </a:p>
          </p:txBody>
        </p:sp>
        <p:sp>
          <p:nvSpPr>
            <p:cNvPr id="23" name="文本框 215051"/>
            <p:cNvSpPr txBox="1">
              <a:spLocks noChangeArrowheads="1"/>
            </p:cNvSpPr>
            <p:nvPr/>
          </p:nvSpPr>
          <p:spPr bwMode="auto">
            <a:xfrm>
              <a:off x="1999" y="2239"/>
              <a:ext cx="352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600" dirty="0">
                  <a:latin typeface="Times New Roman" panose="02020603050405020304" pitchFamily="18" charset="0"/>
                </a:rPr>
                <a:t>A</a:t>
              </a:r>
              <a:endParaRPr lang="en-US" altLang="zh-CN" sz="1600" dirty="0"/>
            </a:p>
          </p:txBody>
        </p:sp>
        <p:sp>
          <p:nvSpPr>
            <p:cNvPr id="24" name="文本框 215052"/>
            <p:cNvSpPr txBox="1">
              <a:spLocks noChangeArrowheads="1"/>
            </p:cNvSpPr>
            <p:nvPr/>
          </p:nvSpPr>
          <p:spPr bwMode="auto">
            <a:xfrm>
              <a:off x="2237" y="1177"/>
              <a:ext cx="352" cy="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600" dirty="0">
                  <a:latin typeface="宋体" panose="02010600030101010101" pitchFamily="2" charset="-122"/>
                </a:rPr>
                <a:t> i</a:t>
              </a:r>
              <a:endParaRPr lang="en-US" altLang="zh-CN" sz="1600" dirty="0"/>
            </a:p>
          </p:txBody>
        </p:sp>
        <p:sp>
          <p:nvSpPr>
            <p:cNvPr id="25" name="文本框 215053"/>
            <p:cNvSpPr txBox="1">
              <a:spLocks noChangeArrowheads="1"/>
            </p:cNvSpPr>
            <p:nvPr/>
          </p:nvSpPr>
          <p:spPr bwMode="auto">
            <a:xfrm>
              <a:off x="1179" y="1774"/>
              <a:ext cx="2816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600">
                  <a:latin typeface="宋体" panose="02010600030101010101" pitchFamily="2" charset="-122"/>
                </a:rPr>
                <a:t>0   1   2     3    4     ……        n</a:t>
              </a:r>
              <a:endParaRPr lang="en-US" altLang="zh-CN" sz="1600"/>
            </a:p>
          </p:txBody>
        </p:sp>
        <p:sp>
          <p:nvSpPr>
            <p:cNvPr id="26" name="文本框 215054"/>
            <p:cNvSpPr txBox="1">
              <a:spLocks noChangeArrowheads="1"/>
            </p:cNvSpPr>
            <p:nvPr/>
          </p:nvSpPr>
          <p:spPr bwMode="auto">
            <a:xfrm>
              <a:off x="2754" y="1743"/>
              <a:ext cx="704" cy="2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600">
                  <a:latin typeface="宋体" panose="02010600030101010101" pitchFamily="2" charset="-122"/>
                </a:rPr>
                <a:t>……</a:t>
              </a:r>
              <a:endParaRPr lang="en-US" altLang="zh-CN" sz="160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769866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</TotalTime>
  <Words>460</Words>
  <Application>Microsoft Office PowerPoint</Application>
  <PresentationFormat>全屏显示(16:9)</PresentationFormat>
  <Paragraphs>88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Microsoft Yahei</vt:lpstr>
      <vt:lpstr>楷体_GB2312</vt:lpstr>
      <vt:lpstr>宋体</vt:lpstr>
      <vt:lpstr>微软雅黑</vt:lpstr>
      <vt:lpstr>Arial</vt:lpstr>
      <vt:lpstr>Calibri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Windows 用户</cp:lastModifiedBy>
  <cp:revision>330</cp:revision>
  <dcterms:created xsi:type="dcterms:W3CDTF">2019-06-19T02:08:00Z</dcterms:created>
  <dcterms:modified xsi:type="dcterms:W3CDTF">2021-09-15T05:20:05Z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